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4630400" cy="8229600"/>
  <p:notesSz cx="8229600" cy="14630400"/>
  <p:embeddedFontLst>
    <p:embeddedFont>
      <p:font typeface="Alexandria Medium" panose="020B0604020202020204" charset="-78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anrope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688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41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1771732"/>
            <a:ext cx="8350210" cy="3035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AstroScope – Interactive Exoplanet Detection Platform</a:t>
            </a:r>
            <a:endParaRPr lang="en-US" sz="4800" b="1" dirty="0"/>
          </a:p>
        </p:txBody>
      </p:sp>
      <p:sp>
        <p:nvSpPr>
          <p:cNvPr id="4" name="Text 1"/>
          <p:cNvSpPr/>
          <p:nvPr/>
        </p:nvSpPr>
        <p:spPr>
          <a:xfrm>
            <a:off x="793789" y="46099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NASA Space Apps Challenge 2025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Celestial V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64099"/>
            <a:ext cx="7556421" cy="425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Thank You</a:t>
            </a:r>
            <a:endParaRPr lang="en-US" sz="13350" b="1" dirty="0"/>
          </a:p>
        </p:txBody>
      </p:sp>
      <p:sp>
        <p:nvSpPr>
          <p:cNvPr id="4" name="Text 1"/>
          <p:cNvSpPr/>
          <p:nvPr/>
        </p:nvSpPr>
        <p:spPr>
          <a:xfrm>
            <a:off x="5838756" y="55517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Celestial </a:t>
            </a:r>
            <a:r>
              <a:rPr lang="en-US" sz="2400" dirty="0" smtClean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Voyagers </a:t>
            </a:r>
            <a:r>
              <a:rPr lang="en-US" sz="2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Team appreciates your time </a:t>
            </a:r>
            <a:endParaRPr lang="en-US" sz="2400" dirty="0" smtClean="0">
              <a:solidFill>
                <a:srgbClr val="5B6E8C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 smtClean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and </a:t>
            </a:r>
            <a:r>
              <a:rPr lang="en-US" sz="2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consideration.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838756" y="657522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AstroScope – Mapping the Cosmos, One Exoplanet at a Time.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9759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AstroScope – Interactive Exoplanet Detection Platform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793790" y="5355312"/>
            <a:ext cx="48652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NASA Space Apps Challenge 2025</a:t>
            </a:r>
            <a:endParaRPr lang="en-US" sz="2200" b="1" dirty="0"/>
          </a:p>
        </p:txBody>
      </p:sp>
      <p:sp>
        <p:nvSpPr>
          <p:cNvPr id="5" name="Text 2"/>
          <p:cNvSpPr/>
          <p:nvPr/>
        </p:nvSpPr>
        <p:spPr>
          <a:xfrm>
            <a:off x="963870" y="6049803"/>
            <a:ext cx="1270265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AstroScope is a comprehensive platform for exploring, analyzing, and accurately predicting exoplanets using advanced machine learning and interactive visualization techniques</a:t>
            </a:r>
            <a:r>
              <a:rPr lang="en-US" sz="22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6049804"/>
            <a:ext cx="30480" cy="1417320"/>
          </a:xfrm>
          <a:prstGeom prst="rect">
            <a:avLst/>
          </a:prstGeom>
          <a:solidFill>
            <a:srgbClr val="AAE4FE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153" y="824746"/>
            <a:ext cx="7770495" cy="1226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The Challenge: Navigating Astronomical Data</a:t>
            </a:r>
            <a:endParaRPr lang="en-US" sz="3850" b="1" dirty="0"/>
          </a:p>
        </p:txBody>
      </p:sp>
      <p:sp>
        <p:nvSpPr>
          <p:cNvPr id="4" name="Shape 1"/>
          <p:cNvSpPr/>
          <p:nvPr/>
        </p:nvSpPr>
        <p:spPr>
          <a:xfrm>
            <a:off x="6173153" y="2345412"/>
            <a:ext cx="3787140" cy="2431613"/>
          </a:xfrm>
          <a:prstGeom prst="roundRect">
            <a:avLst>
              <a:gd name="adj" fmla="val 4513"/>
            </a:avLst>
          </a:prstGeom>
          <a:solidFill>
            <a:srgbClr val="FFFFFF"/>
          </a:solidFill>
          <a:ln w="22860">
            <a:solidFill>
              <a:srgbClr val="B3D5E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293" y="2345412"/>
            <a:ext cx="91440" cy="24316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60808" y="2564487"/>
            <a:ext cx="2452807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 Deluge</a:t>
            </a:r>
            <a:endParaRPr lang="en-US" sz="1900" b="1" dirty="0"/>
          </a:p>
        </p:txBody>
      </p:sp>
      <p:sp>
        <p:nvSpPr>
          <p:cNvPr id="7" name="Text 3"/>
          <p:cNvSpPr/>
          <p:nvPr/>
        </p:nvSpPr>
        <p:spPr>
          <a:xfrm>
            <a:off x="6460808" y="2988707"/>
            <a:ext cx="3280410" cy="1569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Modern astronomical missions like Kepler and TESS generate </a:t>
            </a:r>
            <a:r>
              <a:rPr lang="en-US" sz="15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millions of high-resolution observations</a:t>
            </a: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annually, surpassing manual analysis capacity.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10156508" y="2345412"/>
            <a:ext cx="3787140" cy="2431613"/>
          </a:xfrm>
          <a:prstGeom prst="roundRect">
            <a:avLst>
              <a:gd name="adj" fmla="val 4513"/>
            </a:avLst>
          </a:prstGeom>
          <a:solidFill>
            <a:srgbClr val="FFFFFF"/>
          </a:solidFill>
          <a:ln w="22860">
            <a:solidFill>
              <a:srgbClr val="B3D5E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648" y="2345412"/>
            <a:ext cx="91440" cy="24316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44163" y="2564487"/>
            <a:ext cx="2452807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Signal vs. Noise</a:t>
            </a:r>
            <a:endParaRPr lang="en-US" sz="1900" b="1" dirty="0"/>
          </a:p>
        </p:txBody>
      </p:sp>
      <p:sp>
        <p:nvSpPr>
          <p:cNvPr id="11" name="Text 6"/>
          <p:cNvSpPr/>
          <p:nvPr/>
        </p:nvSpPr>
        <p:spPr>
          <a:xfrm>
            <a:off x="10444163" y="2988707"/>
            <a:ext cx="3280410" cy="1569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Identifying genuine exoplanet transit signatures is extremely challenging due to high noise levels, instrumental errors, and common stellar false positives.</a:t>
            </a:r>
            <a:endParaRPr lang="en-US" sz="1500" b="1" dirty="0"/>
          </a:p>
        </p:txBody>
      </p:sp>
      <p:sp>
        <p:nvSpPr>
          <p:cNvPr id="12" name="Shape 7"/>
          <p:cNvSpPr/>
          <p:nvPr/>
        </p:nvSpPr>
        <p:spPr>
          <a:xfrm>
            <a:off x="6173153" y="4973241"/>
            <a:ext cx="3787140" cy="2431613"/>
          </a:xfrm>
          <a:prstGeom prst="roundRect">
            <a:avLst>
              <a:gd name="adj" fmla="val 4513"/>
            </a:avLst>
          </a:prstGeom>
          <a:solidFill>
            <a:srgbClr val="FFFFFF"/>
          </a:solidFill>
          <a:ln w="22860">
            <a:solidFill>
              <a:srgbClr val="B3D5E4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293" y="4973241"/>
            <a:ext cx="91440" cy="243161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460808" y="5192316"/>
            <a:ext cx="3016687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The AstroScope Solution</a:t>
            </a:r>
            <a:endParaRPr lang="en-US" sz="1900" b="1" dirty="0"/>
          </a:p>
        </p:txBody>
      </p:sp>
      <p:sp>
        <p:nvSpPr>
          <p:cNvPr id="15" name="Text 9"/>
          <p:cNvSpPr/>
          <p:nvPr/>
        </p:nvSpPr>
        <p:spPr>
          <a:xfrm>
            <a:off x="6460808" y="5616535"/>
            <a:ext cx="3280410" cy="1569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 combine robust machine learning models, predictive accuracy, and user-friendly data visualization to deliver </a:t>
            </a:r>
            <a:r>
              <a:rPr lang="en-US" sz="15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accurate, confirmed exoplanet detection</a:t>
            </a: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0433"/>
            <a:ext cx="8923496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Core Technology Stack</a:t>
            </a:r>
            <a:endParaRPr lang="en-US" sz="615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9227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842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Python Ecosystem</a:t>
            </a:r>
            <a:endParaRPr lang="en-US" sz="2200" b="1" dirty="0"/>
          </a:p>
        </p:txBody>
      </p:sp>
      <p:sp>
        <p:nvSpPr>
          <p:cNvPr id="5" name="Text 2"/>
          <p:cNvSpPr/>
          <p:nvPr/>
        </p:nvSpPr>
        <p:spPr>
          <a:xfrm>
            <a:off x="793790" y="433316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Pandas, NumPy for high-performance data manipulation.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3826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Scikit-learn for robust ML model construction.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94336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Matplotlib/Seaborn for exploratory data analysis.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992279"/>
            <a:ext cx="566976" cy="5669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5893" y="3842742"/>
            <a:ext cx="36170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Machine Learning Engine</a:t>
            </a:r>
            <a:endParaRPr lang="en-US" sz="2200" b="1" dirty="0"/>
          </a:p>
        </p:txBody>
      </p:sp>
      <p:sp>
        <p:nvSpPr>
          <p:cNvPr id="10" name="Text 6"/>
          <p:cNvSpPr/>
          <p:nvPr/>
        </p:nvSpPr>
        <p:spPr>
          <a:xfrm>
            <a:off x="5235893" y="4333161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high-performing </a:t>
            </a: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Random Forest Classifier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is employed, combined with Permutation Feature Importance for model interpretability.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992279"/>
            <a:ext cx="566976" cy="5669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995" y="3842742"/>
            <a:ext cx="31455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Interactive Dashboard</a:t>
            </a:r>
            <a:endParaRPr lang="en-US" sz="2200" b="1" dirty="0"/>
          </a:p>
        </p:txBody>
      </p:sp>
      <p:sp>
        <p:nvSpPr>
          <p:cNvPr id="13" name="Text 8"/>
          <p:cNvSpPr/>
          <p:nvPr/>
        </p:nvSpPr>
        <p:spPr>
          <a:xfrm>
            <a:off x="9677995" y="4333161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Streamlit provides the framework for a fast, responsive, and interactive web application for data exploration and prediction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1924" y="752955"/>
            <a:ext cx="10229850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0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Leveraging the Kepler </a:t>
            </a:r>
            <a:r>
              <a:rPr lang="en-US" sz="4000" b="1" dirty="0" smtClean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Exoplanet </a:t>
            </a:r>
            <a:r>
              <a:rPr lang="en-US" sz="40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Candidate Data</a:t>
            </a:r>
            <a:endParaRPr lang="en-US" sz="4000" b="1" dirty="0"/>
          </a:p>
        </p:txBody>
      </p:sp>
      <p:sp>
        <p:nvSpPr>
          <p:cNvPr id="3" name="Text 1"/>
          <p:cNvSpPr/>
          <p:nvPr/>
        </p:nvSpPr>
        <p:spPr>
          <a:xfrm>
            <a:off x="463137" y="1637553"/>
            <a:ext cx="9570330" cy="56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predictive model is trained and validated using a subset of the official </a:t>
            </a:r>
            <a:endParaRPr lang="en-US" sz="2000" dirty="0" smtClean="0">
              <a:solidFill>
                <a:srgbClr val="5B6E8C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endParaRPr lang="en-US" sz="2000" b="1" dirty="0">
              <a:solidFill>
                <a:srgbClr val="5B6E8C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2000" b="1" dirty="0" smtClean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NASA </a:t>
            </a:r>
            <a:r>
              <a:rPr lang="en-US" sz="20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Kepler Exoplanet Candidate Dataset</a:t>
            </a:r>
            <a:r>
              <a:rPr lang="en-US" sz="2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comprising approximately 8,000</a:t>
            </a:r>
            <a:r>
              <a:rPr lang="en-US" sz="2000" dirty="0" smtClean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–</a:t>
            </a:r>
          </a:p>
          <a:p>
            <a:pPr marL="0" indent="0" algn="l">
              <a:lnSpc>
                <a:spcPts val="2100"/>
              </a:lnSpc>
              <a:buNone/>
            </a:pPr>
            <a:endParaRPr lang="en-US" sz="2000" dirty="0">
              <a:solidFill>
                <a:srgbClr val="5B6E8C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2000" dirty="0" smtClean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10,000 </a:t>
            </a:r>
            <a:r>
              <a:rPr lang="en-US" sz="2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distinct candidates.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463137" y="3552861"/>
            <a:ext cx="7217212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20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Target Variable:</a:t>
            </a:r>
            <a:r>
              <a:rPr lang="en-US" sz="2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Confirmed Exoplanet (Binary: 0/1)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60003" y="4348075"/>
            <a:ext cx="7217212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20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Numeric Features:</a:t>
            </a:r>
            <a:r>
              <a:rPr lang="en-US" sz="2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Orbital Period, </a:t>
            </a:r>
            <a:endParaRPr lang="en-US" sz="2000" dirty="0">
              <a:solidFill>
                <a:srgbClr val="5B6E8C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algn="l">
              <a:lnSpc>
                <a:spcPts val="2100"/>
              </a:lnSpc>
              <a:buSzPct val="100000"/>
            </a:pPr>
            <a:r>
              <a:rPr lang="en-US" sz="2000" dirty="0" smtClean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    Transit </a:t>
            </a:r>
            <a:r>
              <a:rPr lang="en-US" sz="2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Time, Kepler Magnitude.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60003" y="5259325"/>
            <a:ext cx="7217212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20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Boolean Flags:</a:t>
            </a:r>
            <a:r>
              <a:rPr lang="en-US" sz="2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Not Transit-Like Event, Stellar Eclipse, Centroid Offset, Ephemeris Contamination.</a:t>
            </a:r>
            <a:endParaRPr lang="en-US" sz="2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467" y="1767632"/>
            <a:ext cx="4022247" cy="4022247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-95185" y="7359139"/>
            <a:ext cx="14725585" cy="873586"/>
          </a:xfrm>
          <a:prstGeom prst="roundRect">
            <a:avLst>
              <a:gd name="adj" fmla="val 35305"/>
            </a:avLst>
          </a:prstGeom>
          <a:solidFill>
            <a:srgbClr val="B3E7FE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" y="7886224"/>
            <a:ext cx="209550" cy="1676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71924" y="6633280"/>
            <a:ext cx="12744450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Feature engineering and interpretation of these </a:t>
            </a:r>
            <a:r>
              <a:rPr lang="en-US" sz="2800" dirty="0" smtClean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specialized.</a:t>
            </a:r>
          </a:p>
          <a:p>
            <a:pPr marL="0" indent="0" algn="l">
              <a:lnSpc>
                <a:spcPts val="2100"/>
              </a:lnSpc>
              <a:buNone/>
            </a:pPr>
            <a:endParaRPr lang="en-US" sz="2800" dirty="0" smtClean="0">
              <a:solidFill>
                <a:srgbClr val="000000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>
              <a:lnSpc>
                <a:spcPts val="2100"/>
              </a:lnSpc>
            </a:pPr>
            <a:r>
              <a:rPr lang="en-US" sz="2800" dirty="0" smtClean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astronomical indicators are crucial for maximizing model accuracy</a:t>
            </a:r>
          </a:p>
          <a:p>
            <a:pPr>
              <a:lnSpc>
                <a:spcPts val="2100"/>
              </a:lnSpc>
            </a:pPr>
            <a:r>
              <a:rPr lang="en-US" sz="2800" dirty="0" smtClean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</a:p>
          <a:p>
            <a:pPr>
              <a:lnSpc>
                <a:spcPts val="2100"/>
              </a:lnSpc>
            </a:pPr>
            <a:r>
              <a:rPr lang="en-US" sz="2800" dirty="0" smtClean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and reducing false positives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389" y="352306"/>
            <a:ext cx="6162437" cy="400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6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Methodology: From Data to Prediction</a:t>
            </a:r>
            <a:endParaRPr lang="en-US" sz="36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247" y="1008817"/>
            <a:ext cx="10679906" cy="488787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4700" y="2229187"/>
            <a:ext cx="686673" cy="6866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24152" y="4490128"/>
            <a:ext cx="2005085" cy="386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Deployment</a:t>
            </a:r>
            <a:endParaRPr lang="en-US" sz="2000" b="1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833" y="2230475"/>
            <a:ext cx="686673" cy="68667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56183" y="4367863"/>
            <a:ext cx="2005085" cy="772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Evaluation &amp; Visualization</a:t>
            </a:r>
            <a:endParaRPr lang="en-US" sz="2000" b="1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610" y="2230475"/>
            <a:ext cx="686673" cy="68667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112737" y="4542846"/>
            <a:ext cx="2005086" cy="772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Model Training</a:t>
            </a:r>
            <a:endParaRPr lang="en-US" sz="2000" b="1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0653" y="2230475"/>
            <a:ext cx="686673" cy="68667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544580" y="4542846"/>
            <a:ext cx="2005085" cy="772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 Processing</a:t>
            </a:r>
            <a:endParaRPr lang="en-US" sz="2000" b="1" dirty="0"/>
          </a:p>
        </p:txBody>
      </p:sp>
      <p:sp>
        <p:nvSpPr>
          <p:cNvPr id="12" name="Shape 5"/>
          <p:cNvSpPr/>
          <p:nvPr/>
        </p:nvSpPr>
        <p:spPr>
          <a:xfrm>
            <a:off x="7307580" y="6040755"/>
            <a:ext cx="15240" cy="3162657"/>
          </a:xfrm>
          <a:prstGeom prst="roundRect">
            <a:avLst>
              <a:gd name="adj" fmla="val 1261062"/>
            </a:avLst>
          </a:prstGeom>
          <a:solidFill>
            <a:srgbClr val="B3D5E4"/>
          </a:solidFill>
          <a:ln/>
        </p:spPr>
      </p:sp>
      <p:sp>
        <p:nvSpPr>
          <p:cNvPr id="13" name="Shape 6"/>
          <p:cNvSpPr/>
          <p:nvPr/>
        </p:nvSpPr>
        <p:spPr>
          <a:xfrm>
            <a:off x="6994424" y="5297231"/>
            <a:ext cx="256223" cy="15240"/>
          </a:xfrm>
          <a:prstGeom prst="roundRect">
            <a:avLst>
              <a:gd name="adj" fmla="val 1261062"/>
            </a:avLst>
          </a:prstGeom>
          <a:solidFill>
            <a:srgbClr val="B3D5E4"/>
          </a:solidFill>
          <a:ln/>
        </p:spPr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7158" y="6136779"/>
            <a:ext cx="96083" cy="9608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4997669" y="5340309"/>
            <a:ext cx="1805086" cy="944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24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 Preprocessing</a:t>
            </a:r>
            <a:endParaRPr lang="en-US" sz="2400" b="1" dirty="0"/>
          </a:p>
        </p:txBody>
      </p:sp>
      <p:sp>
        <p:nvSpPr>
          <p:cNvPr id="16" name="Text 8"/>
          <p:cNvSpPr/>
          <p:nvPr/>
        </p:nvSpPr>
        <p:spPr>
          <a:xfrm>
            <a:off x="331076" y="5669341"/>
            <a:ext cx="6544334" cy="409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Normalization of all numeric features and handling </a:t>
            </a:r>
            <a:r>
              <a:rPr lang="en-US" sz="1600" dirty="0" smtClean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of</a:t>
            </a:r>
          </a:p>
          <a:p>
            <a:pPr marL="0" indent="0" algn="r">
              <a:lnSpc>
                <a:spcPts val="1600"/>
              </a:lnSpc>
              <a:buNone/>
            </a:pPr>
            <a:endParaRPr lang="en-US" sz="1600" dirty="0">
              <a:solidFill>
                <a:srgbClr val="5B6E8C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r">
              <a:lnSpc>
                <a:spcPts val="1600"/>
              </a:lnSpc>
              <a:buNone/>
            </a:pPr>
            <a:r>
              <a:rPr lang="en-US" sz="1600" dirty="0" smtClean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missing values to ensure model stability and </a:t>
            </a:r>
            <a:r>
              <a:rPr lang="en-US" sz="1600" dirty="0" smtClean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optimal</a:t>
            </a:r>
          </a:p>
          <a:p>
            <a:pPr marL="0" indent="0" algn="r">
              <a:lnSpc>
                <a:spcPts val="1600"/>
              </a:lnSpc>
              <a:buNone/>
            </a:pPr>
            <a:endParaRPr lang="en-US" sz="1600" dirty="0">
              <a:solidFill>
                <a:srgbClr val="5B6E8C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r">
              <a:lnSpc>
                <a:spcPts val="1600"/>
              </a:lnSpc>
              <a:buNone/>
            </a:pPr>
            <a:r>
              <a:rPr lang="en-US" sz="1600" dirty="0" smtClean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performance.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6822495" y="6953429"/>
            <a:ext cx="256223" cy="15240"/>
          </a:xfrm>
          <a:prstGeom prst="roundRect">
            <a:avLst>
              <a:gd name="adj" fmla="val 1261062"/>
            </a:avLst>
          </a:prstGeom>
          <a:solidFill>
            <a:srgbClr val="B3D5E4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2399" y="6084689"/>
            <a:ext cx="96083" cy="96083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7972484" y="5373998"/>
            <a:ext cx="1601510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Classifier Training</a:t>
            </a:r>
            <a:endParaRPr lang="en-US" sz="2400" b="1" dirty="0"/>
          </a:p>
        </p:txBody>
      </p:sp>
      <p:sp>
        <p:nvSpPr>
          <p:cNvPr id="20" name="Text 11"/>
          <p:cNvSpPr/>
          <p:nvPr/>
        </p:nvSpPr>
        <p:spPr>
          <a:xfrm>
            <a:off x="7972484" y="5835848"/>
            <a:ext cx="6354366" cy="409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Training the Random Forest model using </a:t>
            </a:r>
            <a:r>
              <a:rPr lang="en-US" dirty="0" smtClean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stratified</a:t>
            </a:r>
          </a:p>
          <a:p>
            <a:pPr marL="0" indent="0" algn="l">
              <a:lnSpc>
                <a:spcPts val="1600"/>
              </a:lnSpc>
              <a:buNone/>
            </a:pPr>
            <a:endParaRPr lang="en-US" dirty="0">
              <a:solidFill>
                <a:srgbClr val="5B6E8C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l">
              <a:lnSpc>
                <a:spcPts val="1600"/>
              </a:lnSpc>
              <a:buNone/>
            </a:pPr>
            <a:r>
              <a:rPr lang="en-US" dirty="0" smtClean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splitting and class weighting to handle the inherent </a:t>
            </a:r>
            <a:endParaRPr lang="en-US" dirty="0" smtClean="0">
              <a:solidFill>
                <a:srgbClr val="5B6E8C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dirty="0">
              <a:solidFill>
                <a:srgbClr val="5B6E8C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l">
              <a:lnSpc>
                <a:spcPts val="1600"/>
              </a:lnSpc>
              <a:buNone/>
            </a:pPr>
            <a:r>
              <a:rPr lang="en-US" dirty="0" smtClean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imbalance </a:t>
            </a: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 confirmed exoplanet data.</a:t>
            </a:r>
            <a:endParaRPr lang="en-US" dirty="0"/>
          </a:p>
        </p:txBody>
      </p:sp>
      <p:sp>
        <p:nvSpPr>
          <p:cNvPr id="21" name="Shape 12"/>
          <p:cNvSpPr/>
          <p:nvPr/>
        </p:nvSpPr>
        <p:spPr>
          <a:xfrm>
            <a:off x="7556184" y="6557367"/>
            <a:ext cx="256223" cy="15240"/>
          </a:xfrm>
          <a:prstGeom prst="roundRect">
            <a:avLst>
              <a:gd name="adj" fmla="val 1261062"/>
            </a:avLst>
          </a:prstGeom>
          <a:solidFill>
            <a:srgbClr val="B3D5E4"/>
          </a:solidFill>
          <a:ln/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7158" y="7567910"/>
            <a:ext cx="96083" cy="96083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5112737" y="6961890"/>
            <a:ext cx="1601510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24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Model Evaluation</a:t>
            </a:r>
            <a:endParaRPr lang="en-US" sz="2400" b="1" dirty="0"/>
          </a:p>
        </p:txBody>
      </p:sp>
      <p:sp>
        <p:nvSpPr>
          <p:cNvPr id="24" name="Text 14"/>
          <p:cNvSpPr/>
          <p:nvPr/>
        </p:nvSpPr>
        <p:spPr>
          <a:xfrm>
            <a:off x="675638" y="7317481"/>
            <a:ext cx="6199772" cy="409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Rigorous evaluation using metrics like AUC, precision, </a:t>
            </a:r>
            <a:r>
              <a:rPr lang="en-US" sz="1600" dirty="0" smtClean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and</a:t>
            </a:r>
          </a:p>
          <a:p>
            <a:pPr marL="0" indent="0" algn="r">
              <a:lnSpc>
                <a:spcPts val="1600"/>
              </a:lnSpc>
              <a:buNone/>
            </a:pPr>
            <a:endParaRPr lang="en-US" sz="1600" dirty="0">
              <a:solidFill>
                <a:srgbClr val="5B6E8C"/>
              </a:solidFill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r">
              <a:lnSpc>
                <a:spcPts val="1600"/>
              </a:lnSpc>
              <a:buNone/>
            </a:pPr>
            <a:r>
              <a:rPr lang="en-US" sz="1600" dirty="0" smtClean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recall; feature importance visualization for model validation.</a:t>
            </a:r>
            <a:endParaRPr lang="en-US" sz="1600" dirty="0"/>
          </a:p>
        </p:txBody>
      </p:sp>
      <p:sp>
        <p:nvSpPr>
          <p:cNvPr id="25" name="Shape 15"/>
          <p:cNvSpPr/>
          <p:nvPr/>
        </p:nvSpPr>
        <p:spPr>
          <a:xfrm>
            <a:off x="7299960" y="8270915"/>
            <a:ext cx="256223" cy="15240"/>
          </a:xfrm>
          <a:prstGeom prst="roundRect">
            <a:avLst>
              <a:gd name="adj" fmla="val 1261062"/>
            </a:avLst>
          </a:prstGeom>
          <a:solidFill>
            <a:srgbClr val="B3D5E4"/>
          </a:solidFill>
          <a:ln/>
        </p:spPr>
      </p:sp>
      <p:pic>
        <p:nvPicPr>
          <p:cNvPr id="26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7158" y="8230493"/>
            <a:ext cx="96083" cy="96083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7827645" y="8178403"/>
            <a:ext cx="189118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Interactive Deployment</a:t>
            </a:r>
            <a:endParaRPr lang="en-US" sz="1250" dirty="0"/>
          </a:p>
        </p:txBody>
      </p:sp>
      <p:sp>
        <p:nvSpPr>
          <p:cNvPr id="28" name="Text 17"/>
          <p:cNvSpPr/>
          <p:nvPr/>
        </p:nvSpPr>
        <p:spPr>
          <a:xfrm>
            <a:off x="7827645" y="8455343"/>
            <a:ext cx="6354366" cy="409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Deployment of the trained model via a Streamlit interface, allowing real-time interaction and prediction on new or custom candidate data.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21838"/>
            <a:ext cx="12755285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Interactive Detection Dashboard</a:t>
            </a:r>
            <a:endParaRPr lang="en-US" sz="6150" b="1" dirty="0"/>
          </a:p>
        </p:txBody>
      </p:sp>
      <p:sp>
        <p:nvSpPr>
          <p:cNvPr id="3" name="Text 1"/>
          <p:cNvSpPr/>
          <p:nvPr/>
        </p:nvSpPr>
        <p:spPr>
          <a:xfrm>
            <a:off x="11134195" y="1584659"/>
            <a:ext cx="24148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Streamlit application allows users—from researchers to students—to dynamically analyze model predictions, explore feature distributions, and gain insight into the detection process.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793790" y="659272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0" y="1584659"/>
            <a:ext cx="10058400" cy="53310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21838"/>
            <a:ext cx="12755285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Interactive Detection Dashboard</a:t>
            </a:r>
            <a:endParaRPr lang="en-US" sz="6150" b="1" dirty="0"/>
          </a:p>
        </p:txBody>
      </p:sp>
      <p:sp>
        <p:nvSpPr>
          <p:cNvPr id="3" name="Text 1"/>
          <p:cNvSpPr/>
          <p:nvPr/>
        </p:nvSpPr>
        <p:spPr>
          <a:xfrm>
            <a:off x="11205527" y="1725158"/>
            <a:ext cx="2343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 smtClean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Users can upload new transit data or select a candidate from the existing catalog to receive instant, interpretable exoplanet predictions.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793790" y="659272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58" y="1712893"/>
            <a:ext cx="10058400" cy="524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0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748" y="509349"/>
            <a:ext cx="6171843" cy="577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Impact &amp; Future Trajectory</a:t>
            </a:r>
            <a:endParaRPr lang="en-US" sz="3600" b="1" dirty="0"/>
          </a:p>
        </p:txBody>
      </p:sp>
      <p:sp>
        <p:nvSpPr>
          <p:cNvPr id="3" name="Shape 1"/>
          <p:cNvSpPr/>
          <p:nvPr/>
        </p:nvSpPr>
        <p:spPr>
          <a:xfrm>
            <a:off x="646748" y="1456373"/>
            <a:ext cx="4322445" cy="2706053"/>
          </a:xfrm>
          <a:prstGeom prst="roundRect">
            <a:avLst>
              <a:gd name="adj" fmla="val 10244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" y="1648777"/>
            <a:ext cx="554355" cy="55435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53" y="1769983"/>
            <a:ext cx="249436" cy="3118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9152" y="2387918"/>
            <a:ext cx="2316242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Reliable Predictions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839152" y="2787491"/>
            <a:ext cx="3937635" cy="1182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AstroScope provides accurate and interpretable predictions, significantly streamlining the initial screening phase for exoplanet candidates.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5153978" y="1456373"/>
            <a:ext cx="4322445" cy="2706053"/>
          </a:xfrm>
          <a:prstGeom prst="roundRect">
            <a:avLst>
              <a:gd name="adj" fmla="val 10244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383" y="1648777"/>
            <a:ext cx="554355" cy="55435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8782" y="1769983"/>
            <a:ext cx="249436" cy="3118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346383" y="2387918"/>
            <a:ext cx="2549962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Education &amp; Outreach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5346383" y="2787491"/>
            <a:ext cx="3937635" cy="1182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interactive nature makes complex data science and astrophysics accessible for educational purposes and broader public engagement.</a:t>
            </a:r>
            <a:endParaRPr lang="en-US" sz="1450" dirty="0"/>
          </a:p>
        </p:txBody>
      </p:sp>
      <p:sp>
        <p:nvSpPr>
          <p:cNvPr id="13" name="Shape 7"/>
          <p:cNvSpPr/>
          <p:nvPr/>
        </p:nvSpPr>
        <p:spPr>
          <a:xfrm>
            <a:off x="9661208" y="1456373"/>
            <a:ext cx="4322445" cy="2706053"/>
          </a:xfrm>
          <a:prstGeom prst="roundRect">
            <a:avLst>
              <a:gd name="adj" fmla="val 10244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3613" y="1648777"/>
            <a:ext cx="554355" cy="55435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6012" y="1769983"/>
            <a:ext cx="249436" cy="31182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53613" y="2387918"/>
            <a:ext cx="2309932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Scalable Research</a:t>
            </a:r>
            <a:endParaRPr lang="en-US" sz="1800" dirty="0"/>
          </a:p>
        </p:txBody>
      </p:sp>
      <p:sp>
        <p:nvSpPr>
          <p:cNvPr id="17" name="Text 9"/>
          <p:cNvSpPr/>
          <p:nvPr/>
        </p:nvSpPr>
        <p:spPr>
          <a:xfrm>
            <a:off x="9853613" y="2787491"/>
            <a:ext cx="3937635" cy="1182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By automating the detection process, AstroScope enables researchers to focus their valuable time on novel discoveries rather than manual triage.</a:t>
            </a:r>
            <a:endParaRPr lang="en-US" sz="1450" dirty="0"/>
          </a:p>
        </p:txBody>
      </p:sp>
      <p:sp>
        <p:nvSpPr>
          <p:cNvPr id="18" name="Shape 10"/>
          <p:cNvSpPr/>
          <p:nvPr/>
        </p:nvSpPr>
        <p:spPr>
          <a:xfrm>
            <a:off x="646748" y="4462705"/>
            <a:ext cx="13336905" cy="30718"/>
          </a:xfrm>
          <a:prstGeom prst="rect">
            <a:avLst/>
          </a:prstGeom>
          <a:solidFill>
            <a:srgbClr val="5B6E8C">
              <a:alpha val="50000"/>
            </a:srgbClr>
          </a:solidFill>
          <a:ln/>
        </p:spPr>
      </p:sp>
      <p:sp>
        <p:nvSpPr>
          <p:cNvPr id="19" name="Text 11"/>
          <p:cNvSpPr/>
          <p:nvPr/>
        </p:nvSpPr>
        <p:spPr>
          <a:xfrm>
            <a:off x="646748" y="4770596"/>
            <a:ext cx="4125516" cy="461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Future Enhancements</a:t>
            </a:r>
            <a:endParaRPr lang="en-US" sz="2900" b="1" dirty="0"/>
          </a:p>
        </p:txBody>
      </p:sp>
      <p:sp>
        <p:nvSpPr>
          <p:cNvPr id="20" name="Shape 12"/>
          <p:cNvSpPr/>
          <p:nvPr/>
        </p:nvSpPr>
        <p:spPr>
          <a:xfrm>
            <a:off x="646748" y="5509736"/>
            <a:ext cx="4322445" cy="554355"/>
          </a:xfrm>
          <a:prstGeom prst="roundRect">
            <a:avLst>
              <a:gd name="adj" fmla="val 480046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9381" y="5613678"/>
            <a:ext cx="277178" cy="346472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831533" y="6248876"/>
            <a:ext cx="245899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Advanced ML Models</a:t>
            </a:r>
            <a:endParaRPr lang="en-US" sz="1800" b="1" dirty="0"/>
          </a:p>
        </p:txBody>
      </p:sp>
      <p:sp>
        <p:nvSpPr>
          <p:cNvPr id="23" name="Text 14"/>
          <p:cNvSpPr/>
          <p:nvPr/>
        </p:nvSpPr>
        <p:spPr>
          <a:xfrm>
            <a:off x="831533" y="6648450"/>
            <a:ext cx="3952875" cy="886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Integration of Gradient Boosting or sophisticated Neural Network architectures to further enhance prediction accuracy.</a:t>
            </a:r>
            <a:endParaRPr lang="en-US" sz="1450" dirty="0"/>
          </a:p>
        </p:txBody>
      </p:sp>
      <p:sp>
        <p:nvSpPr>
          <p:cNvPr id="24" name="Shape 15"/>
          <p:cNvSpPr/>
          <p:nvPr/>
        </p:nvSpPr>
        <p:spPr>
          <a:xfrm>
            <a:off x="5153978" y="5509736"/>
            <a:ext cx="4322445" cy="554355"/>
          </a:xfrm>
          <a:prstGeom prst="roundRect">
            <a:avLst>
              <a:gd name="adj" fmla="val 480046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6611" y="5613678"/>
            <a:ext cx="277178" cy="346472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5338762" y="6248876"/>
            <a:ext cx="2309932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Cloud Deployment</a:t>
            </a:r>
            <a:endParaRPr lang="en-US" sz="1800" b="1" dirty="0"/>
          </a:p>
        </p:txBody>
      </p:sp>
      <p:sp>
        <p:nvSpPr>
          <p:cNvPr id="27" name="Text 17"/>
          <p:cNvSpPr/>
          <p:nvPr/>
        </p:nvSpPr>
        <p:spPr>
          <a:xfrm>
            <a:off x="5338762" y="6648450"/>
            <a:ext cx="3952875" cy="886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Full cloud hosting to ensure global, 24/7 accessibility and real-time processing capabilities for new data streams.</a:t>
            </a:r>
            <a:endParaRPr lang="en-US" sz="1450" dirty="0"/>
          </a:p>
        </p:txBody>
      </p:sp>
      <p:sp>
        <p:nvSpPr>
          <p:cNvPr id="28" name="Shape 18"/>
          <p:cNvSpPr/>
          <p:nvPr/>
        </p:nvSpPr>
        <p:spPr>
          <a:xfrm>
            <a:off x="9661208" y="5509736"/>
            <a:ext cx="4322445" cy="554355"/>
          </a:xfrm>
          <a:prstGeom prst="roundRect">
            <a:avLst>
              <a:gd name="adj" fmla="val 480046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83841" y="5613678"/>
            <a:ext cx="277178" cy="346472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9845993" y="6248876"/>
            <a:ext cx="2830830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Enhanced Visualizations</a:t>
            </a:r>
            <a:endParaRPr lang="en-US" sz="1800" b="1" dirty="0"/>
          </a:p>
        </p:txBody>
      </p:sp>
      <p:sp>
        <p:nvSpPr>
          <p:cNvPr id="31" name="Text 20"/>
          <p:cNvSpPr/>
          <p:nvPr/>
        </p:nvSpPr>
        <p:spPr>
          <a:xfrm>
            <a:off x="9845993" y="6648450"/>
            <a:ext cx="3952875" cy="886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Development of advanced visual elements, including 3D orbital simulations and feature heatmaps.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607</Words>
  <Application>Microsoft Office PowerPoint</Application>
  <PresentationFormat>Custom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Alexandria Medium</vt:lpstr>
      <vt:lpstr>Calibri</vt:lpstr>
      <vt:lpstr>Manrope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Dell</cp:lastModifiedBy>
  <cp:revision>4</cp:revision>
  <dcterms:created xsi:type="dcterms:W3CDTF">2025-10-04T13:47:08Z</dcterms:created>
  <dcterms:modified xsi:type="dcterms:W3CDTF">2025-10-04T14:45:01Z</dcterms:modified>
</cp:coreProperties>
</file>